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6" r:id="rId3"/>
    <p:sldId id="277" r:id="rId4"/>
    <p:sldId id="27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12100.ru/upload/iblock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МБОУ СОШ   № 65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работы учителя-словесника    в условиях введения ФГОС второго поколения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614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2448272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Предметные</a:t>
            </a:r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400" dirty="0" smtClean="0"/>
              <a:t>Получение опыта приобретения, преобразования, применения предметных знаний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образовательной деятельности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059832" y="1628800"/>
            <a:ext cx="2664296" cy="46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err="1" smtClean="0"/>
              <a:t>Метапредметные</a:t>
            </a:r>
            <a:endParaRPr lang="ru-RU" sz="2400" b="1" dirty="0" smtClean="0"/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/>
              <a:t>УУД</a:t>
            </a:r>
            <a:endParaRPr lang="ru-RU" sz="2800" dirty="0" smtClean="0"/>
          </a:p>
          <a:p>
            <a:pPr marL="0" indent="0" algn="ctr">
              <a:buFont typeface="Arial" pitchFamily="34" charset="0"/>
              <a:buNone/>
            </a:pPr>
            <a:endParaRPr lang="ru-RU" sz="2400" dirty="0" smtClean="0"/>
          </a:p>
          <a:p>
            <a:pPr marL="0" indent="0" algn="ctr">
              <a:buFont typeface="Arial" pitchFamily="34" charset="0"/>
              <a:buNone/>
            </a:pPr>
            <a:endParaRPr lang="ru-RU" sz="2400" dirty="0" smtClean="0"/>
          </a:p>
          <a:p>
            <a:pPr marL="0" indent="0" algn="ctr">
              <a:buFont typeface="Arial" pitchFamily="34" charset="0"/>
              <a:buNone/>
            </a:pPr>
            <a:r>
              <a:rPr lang="ru-RU" sz="2400" dirty="0" err="1" smtClean="0"/>
              <a:t>Познавателные</a:t>
            </a:r>
            <a:r>
              <a:rPr lang="ru-RU" sz="2400" dirty="0" smtClean="0"/>
              <a:t> УУД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dirty="0" smtClean="0"/>
              <a:t>Коммуникативные УУД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dirty="0" smtClean="0"/>
              <a:t>Регулятивные УУД</a:t>
            </a:r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012160" y="1628801"/>
            <a:ext cx="2592288" cy="4802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/>
              <a:t>Личностные</a:t>
            </a:r>
          </a:p>
          <a:p>
            <a:pPr marL="0" indent="0" algn="ctr">
              <a:buFont typeface="Arial" pitchFamily="34" charset="0"/>
              <a:buNone/>
            </a:pPr>
            <a:endParaRPr lang="ru-RU" sz="2400" dirty="0" smtClean="0"/>
          </a:p>
          <a:p>
            <a:pPr marL="0" indent="0" algn="ctr">
              <a:buFont typeface="Arial" pitchFamily="34" charset="0"/>
              <a:buNone/>
            </a:pPr>
            <a:endParaRPr lang="ru-RU" sz="2400" dirty="0" smtClean="0"/>
          </a:p>
          <a:p>
            <a:pPr marL="0" indent="0" algn="ctr">
              <a:buFont typeface="Arial" pitchFamily="34" charset="0"/>
              <a:buNone/>
            </a:pPr>
            <a:endParaRPr lang="ru-RU" sz="2400" dirty="0"/>
          </a:p>
          <a:p>
            <a:pPr marL="0" indent="0" algn="ctr">
              <a:buFont typeface="Arial" pitchFamily="34" charset="0"/>
              <a:buNone/>
            </a:pPr>
            <a:r>
              <a:rPr lang="ru-RU" sz="2400" dirty="0" smtClean="0"/>
              <a:t>Система ценностных отношений обучающихся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6282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Субъективизация</a:t>
            </a:r>
          </a:p>
          <a:p>
            <a:r>
              <a:rPr lang="ru-RU" sz="4000" dirty="0" smtClean="0"/>
              <a:t>Метапредметность</a:t>
            </a:r>
          </a:p>
          <a:p>
            <a:r>
              <a:rPr lang="ru-RU" sz="4000" dirty="0" smtClean="0"/>
              <a:t>Деятельностный подход</a:t>
            </a:r>
          </a:p>
          <a:p>
            <a:r>
              <a:rPr lang="ru-RU" sz="4000" dirty="0" smtClean="0"/>
              <a:t>Рефлексивность</a:t>
            </a:r>
          </a:p>
          <a:p>
            <a:r>
              <a:rPr lang="ru-RU" sz="4000" dirty="0" smtClean="0"/>
              <a:t>Импровизационность 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методические принципы современного урока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3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407893" cy="44074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ru-RU" sz="4000" dirty="0"/>
              <a:t>М</a:t>
            </a:r>
            <a:r>
              <a:rPr lang="ru-RU" sz="4000" dirty="0" smtClean="0"/>
              <a:t>обилизация</a:t>
            </a:r>
          </a:p>
          <a:p>
            <a:r>
              <a:rPr lang="ru-RU" sz="4000" dirty="0"/>
              <a:t>Ц</a:t>
            </a:r>
            <a:r>
              <a:rPr lang="ru-RU" sz="4000" dirty="0" smtClean="0"/>
              <a:t>елеполагание</a:t>
            </a:r>
          </a:p>
          <a:p>
            <a:r>
              <a:rPr lang="ru-RU" sz="4000" dirty="0"/>
              <a:t>О</a:t>
            </a:r>
            <a:r>
              <a:rPr lang="ru-RU" sz="4000" dirty="0" smtClean="0"/>
              <a:t>сознание недостаточности имеющихся знаний</a:t>
            </a:r>
          </a:p>
          <a:p>
            <a:r>
              <a:rPr lang="ru-RU" sz="4000" dirty="0" smtClean="0"/>
              <a:t>Коммуникация</a:t>
            </a:r>
          </a:p>
          <a:p>
            <a:r>
              <a:rPr lang="ru-RU" sz="4000" dirty="0" smtClean="0"/>
              <a:t>Взаимопроверка</a:t>
            </a:r>
          </a:p>
          <a:p>
            <a:r>
              <a:rPr lang="ru-RU" sz="4000" dirty="0" smtClean="0"/>
              <a:t>Рефлексия 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6 основных этапов урока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1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407893" cy="440740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Определение нового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Конструирование проблемной ситуации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Планирование действий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Планирование решений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Планирование результата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Планирование заданий для применения нового знания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Алгоритм подготовки к уроку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20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dirty="0" smtClean="0"/>
              <a:t>Сравнение деятельности учителя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143158"/>
              </p:ext>
            </p:extLst>
          </p:nvPr>
        </p:nvGraphicFramePr>
        <p:xfrm>
          <a:off x="661077" y="1175608"/>
          <a:ext cx="7992888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26642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 изменений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Традиционная деятельность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учителя, работающего по ФГОС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Подготовка к уроку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Основные этапы урока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Главная цель учителя на уроке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Формулирование заданий для обучающихся (определение деятельности детей)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Форма урока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Нестандартное ведение</a:t>
                      </a:r>
                      <a:r>
                        <a:rPr lang="ru-RU" sz="1400" baseline="0" dirty="0" smtClean="0"/>
                        <a:t> уроков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Взаимодействие с родителями обучающихся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Образовательная среда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Результаты обучения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6258" y="5883069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Вывод: деятельность учителя существенно обновляется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5468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407893" cy="44074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Образовательные технологии – системный метод создания, применения, определения всего процесса преподавания и усвоения знаний с учётом технических и человеческих ресурсов и их взаимодействия, ставящий своей задачей оптимизацию форм образования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(по определению ЮНЕСКО)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Образовательные технологии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24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76872"/>
            <a:ext cx="8784976" cy="2332856"/>
          </a:xfrm>
        </p:spPr>
        <p:txBody>
          <a:bodyPr>
            <a:noAutofit/>
          </a:bodyPr>
          <a:lstStyle/>
          <a:p>
            <a:r>
              <a:rPr lang="ru-RU" sz="4000" dirty="0" smtClean="0"/>
              <a:t>Технология проблемного диалога</a:t>
            </a:r>
          </a:p>
          <a:p>
            <a:r>
              <a:rPr lang="ru-RU" sz="4000" dirty="0" smtClean="0"/>
              <a:t>Технология продуктивного чтения</a:t>
            </a:r>
          </a:p>
          <a:p>
            <a:r>
              <a:rPr lang="ru-RU" sz="4000" dirty="0" smtClean="0"/>
              <a:t>Технология оценивания учебных успехов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5328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Определение нового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Конструирование проблемной ситуации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Планирование действий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Планирование решений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Планирование результата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Планирование заданий для применения нового знания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Алгоритм подготовки к уроку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11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407893" cy="44074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Выбери текст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Прочитайте текст и выделите в нём 3 уровня информации: </a:t>
            </a:r>
            <a:r>
              <a:rPr lang="ru-RU" sz="2400" dirty="0" err="1" smtClean="0"/>
              <a:t>фактуальную</a:t>
            </a:r>
            <a:r>
              <a:rPr lang="ru-RU" sz="2400" dirty="0" smtClean="0"/>
              <a:t>, подтекстовую, концептуальную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Определите роль данного текста на уроке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Сформулируйте задания для работы с текстом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Выберите в тексте места остановок во время чтения текста вслух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Сформулируйте главный смысловой вопрос после чтения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 основных правил технологии продуктивного чтения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96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1719071"/>
            <a:ext cx="8784976" cy="440740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Обсудите с учениками цели оценивания в школе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Объясните ученикам и обсудите с ними новые правила оценивания (минимум технологии) 3 правила</a:t>
            </a:r>
          </a:p>
          <a:p>
            <a:pPr>
              <a:buFontTx/>
              <a:buChar char="-"/>
            </a:pPr>
            <a:r>
              <a:rPr lang="ru-RU" sz="1600" dirty="0" smtClean="0"/>
              <a:t>Что оценивать?</a:t>
            </a:r>
          </a:p>
          <a:p>
            <a:pPr>
              <a:buFontTx/>
              <a:buChar char="-"/>
            </a:pPr>
            <a:r>
              <a:rPr lang="ru-RU" sz="1600" dirty="0" smtClean="0"/>
              <a:t>Кто оценивает?</a:t>
            </a:r>
          </a:p>
          <a:p>
            <a:pPr>
              <a:buFontTx/>
              <a:buChar char="-"/>
            </a:pPr>
            <a:r>
              <a:rPr lang="ru-RU" sz="1600" dirty="0" smtClean="0"/>
              <a:t>Сколько ставить отметок?</a:t>
            </a:r>
          </a:p>
          <a:p>
            <a:pPr marL="514350" indent="-514350">
              <a:buAutoNum type="arabicPeriod" startAt="3"/>
            </a:pPr>
            <a:r>
              <a:rPr lang="ru-RU" sz="1600" dirty="0" smtClean="0"/>
              <a:t>Обучите своих учеников алгоритму </a:t>
            </a:r>
            <a:r>
              <a:rPr lang="ru-RU" sz="1600" dirty="0" err="1" smtClean="0"/>
              <a:t>самооценивания</a:t>
            </a:r>
            <a:r>
              <a:rPr lang="ru-RU" sz="1600" dirty="0" smtClean="0"/>
              <a:t> </a:t>
            </a:r>
          </a:p>
          <a:p>
            <a:pPr marL="0" indent="0" algn="ctr">
              <a:buNone/>
            </a:pPr>
            <a:r>
              <a:rPr lang="ru-RU" sz="1600" dirty="0" smtClean="0"/>
              <a:t>6 шагов: </a:t>
            </a:r>
          </a:p>
          <a:p>
            <a:pPr marL="0" indent="0" algn="ctr">
              <a:buNone/>
            </a:pPr>
            <a:r>
              <a:rPr lang="ru-RU" sz="1600" dirty="0" smtClean="0"/>
              <a:t>задание                результат                 правильность           самостоятельность           </a:t>
            </a:r>
          </a:p>
          <a:p>
            <a:pPr marL="0" indent="0" algn="ctr">
              <a:buNone/>
            </a:pPr>
            <a:r>
              <a:rPr lang="ru-RU" sz="1600" dirty="0" smtClean="0"/>
              <a:t>   отличие отметок                   самооценка</a:t>
            </a:r>
          </a:p>
          <a:p>
            <a:pPr marL="0" indent="0">
              <a:buNone/>
            </a:pPr>
            <a:r>
              <a:rPr lang="ru-RU" sz="1600" dirty="0" smtClean="0"/>
              <a:t>4. Регулярно используйте самооценку на всех уроках</a:t>
            </a:r>
          </a:p>
          <a:p>
            <a:pPr marL="0" indent="0">
              <a:buNone/>
            </a:pPr>
            <a:r>
              <a:rPr lang="ru-RU" sz="1600" dirty="0" smtClean="0"/>
              <a:t>5. Изучите остальные  правила технологии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- где фиксировать отметки?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- когда ставить отметки?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- по каким критериям различать оценки?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- как выводить итоговые оценки и отметки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действия учителя по внедрению технологии оценивания учебных успехов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547664" y="4213645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851920" y="4213645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996431" y="421013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644008" y="4486433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547664" y="445754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0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060848"/>
            <a:ext cx="8407893" cy="4407408"/>
          </a:xfrm>
        </p:spPr>
        <p:txBody>
          <a:bodyPr/>
          <a:lstStyle/>
          <a:p>
            <a:pPr marL="45720" indent="0">
              <a:buNone/>
            </a:pPr>
            <a:r>
              <a:rPr lang="ru-RU" sz="3600" dirty="0" smtClean="0"/>
              <a:t>«Задача учителя не в том, чтобы дать ученикам максимум знаний, а в том, чтобы привить им интерес к самостоятельному поиску знаний, научить добывать знания и пользоваться ими»</a:t>
            </a:r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</a:t>
            </a:r>
            <a:r>
              <a:rPr lang="ru-RU" i="1" dirty="0" err="1" smtClean="0"/>
              <a:t>К.Кушер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567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Педагог обязан непрерывно повышать свой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профессиональный уровень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46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407893" cy="44074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Примерные </a:t>
            </a:r>
            <a:r>
              <a:rPr lang="ru-RU" dirty="0" err="1" smtClean="0"/>
              <a:t>прграммы</a:t>
            </a:r>
            <a:r>
              <a:rPr lang="ru-RU" dirty="0" smtClean="0"/>
              <a:t> по учебным предметам. Русский язык. 5-9 классы: проект.-3-е изд., </a:t>
            </a:r>
            <a:r>
              <a:rPr lang="ru-RU" dirty="0" err="1" smtClean="0"/>
              <a:t>дораб</a:t>
            </a:r>
            <a:r>
              <a:rPr lang="ru-RU" dirty="0" smtClean="0"/>
              <a:t>.- </a:t>
            </a:r>
            <a:r>
              <a:rPr lang="ru-RU" dirty="0" err="1" smtClean="0"/>
              <a:t>М.:просвещение</a:t>
            </a:r>
            <a:r>
              <a:rPr lang="ru-RU" dirty="0" smtClean="0"/>
              <a:t>, 2011. – 112с.-(Стандарты второго поколения).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Федеральный государственный образовательный стандарт начального общего образования/ М-во образования и науки </a:t>
            </a:r>
            <a:r>
              <a:rPr lang="ru-RU" dirty="0" err="1" smtClean="0"/>
              <a:t>Рос.Федерации</a:t>
            </a:r>
            <a:r>
              <a:rPr lang="ru-RU" dirty="0" smtClean="0"/>
              <a:t>. – </a:t>
            </a:r>
            <a:r>
              <a:rPr lang="ru-RU" dirty="0" err="1" smtClean="0"/>
              <a:t>М.:Просвещение</a:t>
            </a:r>
            <a:r>
              <a:rPr lang="ru-RU" dirty="0" smtClean="0"/>
              <a:t>, 2010. – 31 с. – (</a:t>
            </a:r>
            <a:r>
              <a:rPr lang="ru-RU" dirty="0"/>
              <a:t>Стандарты второго поколения</a:t>
            </a:r>
            <a:r>
              <a:rPr lang="ru-RU" dirty="0" smtClean="0"/>
              <a:t>) воплощение новых стандартов школьного образования. Дидактические требования к современному уроку.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http://www.school12100.ru/upload/iblock/</a:t>
            </a:r>
            <a:r>
              <a:rPr lang="en-US" dirty="0" smtClean="0"/>
              <a:t> -</a:t>
            </a:r>
            <a:r>
              <a:rPr lang="ru-RU" dirty="0" smtClean="0"/>
              <a:t> </a:t>
            </a:r>
            <a:r>
              <a:rPr lang="ru-RU" dirty="0" err="1" smtClean="0"/>
              <a:t>А.А.Вахрушев</a:t>
            </a:r>
            <a:r>
              <a:rPr lang="ru-RU" dirty="0" smtClean="0"/>
              <a:t>, </a:t>
            </a:r>
            <a:r>
              <a:rPr lang="ru-RU" dirty="0" err="1" smtClean="0"/>
              <a:t>Д.Д.Данилов</a:t>
            </a:r>
            <a:r>
              <a:rPr lang="ru-RU" dirty="0" smtClean="0"/>
              <a:t>. Как готовить учителей к введению ФГОС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Информационные источники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098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Спасибо за внимание!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25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Предъявить педагогическому сообществу формы и методы работы учителя-словесника в условиях введения ФГОС второго поколения в начальной и старшей школах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семинара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626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492896"/>
            <a:ext cx="8407893" cy="307808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dirty="0" smtClean="0"/>
              <a:t>Информирование общественности о ходе реализации ФГОС второго поколения начального общего образования и подготовки к введению ФГОС основной школы.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Планируемый результат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589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Учить получать знания</a:t>
            </a:r>
          </a:p>
          <a:p>
            <a:r>
              <a:rPr lang="ru-RU" sz="4000" dirty="0" smtClean="0"/>
              <a:t>Научить трудиться</a:t>
            </a:r>
          </a:p>
          <a:p>
            <a:r>
              <a:rPr lang="ru-RU" sz="4000" dirty="0" smtClean="0"/>
              <a:t>Научить жить</a:t>
            </a:r>
          </a:p>
          <a:p>
            <a:r>
              <a:rPr lang="ru-RU" sz="4000" dirty="0" smtClean="0"/>
              <a:t>Научить жить вместе с другими людьми, часто не похожими на тебя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приоритеты современного образования в мире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333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/>
              <a:t>полноценное формирование и развитие способностей ученика самостоятельно очерчивать учебную программу, формулировать алгоритм её решения, контролировать процесс и оценивать полученный результат.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Приоритетная цель             российского образования-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854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19008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dirty="0" smtClean="0"/>
              <a:t>Изменение в деятельности участников образовательного процесса </a:t>
            </a:r>
          </a:p>
          <a:p>
            <a:pPr marL="0" indent="0" algn="ctr">
              <a:buNone/>
            </a:pPr>
            <a:r>
              <a:rPr lang="ru-RU" sz="4000" dirty="0"/>
              <a:t> </a:t>
            </a:r>
            <a:r>
              <a:rPr lang="ru-RU" sz="4000" dirty="0" smtClean="0"/>
              <a:t>  (в первую очередь - учителя)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Обновление образования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211960" y="1695646"/>
            <a:ext cx="576064" cy="797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092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3010346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tx1"/>
                </a:solidFill>
              </a:rPr>
              <a:t>Что делать?</a:t>
            </a:r>
            <a:br>
              <a:rPr lang="ru-RU" sz="7200" dirty="0" smtClean="0">
                <a:solidFill>
                  <a:schemeClr val="tx1"/>
                </a:solidFill>
              </a:rPr>
            </a:br>
            <a:r>
              <a:rPr lang="ru-RU" sz="7200" dirty="0" smtClean="0">
                <a:solidFill>
                  <a:schemeClr val="tx1"/>
                </a:solidFill>
              </a:rPr>
              <a:t>С чего начать?</a:t>
            </a:r>
            <a:endParaRPr lang="ru-RU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53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407893" cy="4407408"/>
          </a:xfrm>
        </p:spPr>
        <p:txBody>
          <a:bodyPr>
            <a:noAutofit/>
          </a:bodyPr>
          <a:lstStyle/>
          <a:p>
            <a:r>
              <a:rPr lang="en-US" sz="3200" dirty="0" smtClean="0"/>
              <a:t>I </a:t>
            </a:r>
            <a:r>
              <a:rPr lang="ru-RU" sz="3200" dirty="0" smtClean="0"/>
              <a:t>этап – знакомство с ФГОС</a:t>
            </a:r>
          </a:p>
          <a:p>
            <a:r>
              <a:rPr lang="en-US" sz="3200" dirty="0" smtClean="0"/>
              <a:t>II</a:t>
            </a:r>
            <a:r>
              <a:rPr lang="ru-RU" sz="3200" dirty="0" smtClean="0"/>
              <a:t> этап – овладение умением   </a:t>
            </a:r>
          </a:p>
          <a:p>
            <a:pPr marL="4572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планировать уроки, направленные         </a:t>
            </a:r>
          </a:p>
          <a:p>
            <a:pPr marL="4572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на получение </a:t>
            </a:r>
            <a:r>
              <a:rPr lang="ru-RU" sz="3200" dirty="0" err="1" smtClean="0"/>
              <a:t>метапредметных</a:t>
            </a:r>
            <a:r>
              <a:rPr lang="ru-RU" sz="3200" dirty="0" smtClean="0"/>
              <a:t>                      </a:t>
            </a:r>
          </a:p>
          <a:p>
            <a:pPr marL="4572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и личностных результатов</a:t>
            </a:r>
          </a:p>
          <a:p>
            <a:r>
              <a:rPr lang="en-US" sz="3200" dirty="0" smtClean="0"/>
              <a:t>III</a:t>
            </a:r>
            <a:r>
              <a:rPr lang="ru-RU" sz="3200" dirty="0" smtClean="0"/>
              <a:t> этап – овладение умением    </a:t>
            </a:r>
          </a:p>
          <a:p>
            <a:pPr marL="45720" indent="0">
              <a:buNone/>
            </a:pPr>
            <a:r>
              <a:rPr lang="ru-RU" sz="3200" dirty="0" smtClean="0"/>
              <a:t>        конструировать уроки </a:t>
            </a:r>
          </a:p>
          <a:p>
            <a:pPr marL="45720" indent="0">
              <a:buNone/>
            </a:pPr>
            <a:r>
              <a:rPr lang="ru-RU" sz="3200" dirty="0" smtClean="0"/>
              <a:t>        с использованием современных     </a:t>
            </a:r>
          </a:p>
          <a:p>
            <a:pPr marL="4572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образовательных технологий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Самообразование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2839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144</TotalTime>
  <Words>648</Words>
  <Application>Microsoft Office PowerPoint</Application>
  <PresentationFormat>Экран (4:3)</PresentationFormat>
  <Paragraphs>122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Сетка</vt:lpstr>
      <vt:lpstr>Особенности работы учителя-словесника    в условиях введения ФГОС второго поколения</vt:lpstr>
      <vt:lpstr>Презентация PowerPoint</vt:lpstr>
      <vt:lpstr>Цель семинара</vt:lpstr>
      <vt:lpstr>Планируемый результат</vt:lpstr>
      <vt:lpstr>Основные приоритеты современного образования в мире</vt:lpstr>
      <vt:lpstr>Приоритетная цель             российского образования-</vt:lpstr>
      <vt:lpstr>Обновление образования</vt:lpstr>
      <vt:lpstr>Что делать? С чего начать?</vt:lpstr>
      <vt:lpstr>Самообразование </vt:lpstr>
      <vt:lpstr>Результаты образовательной деятельности</vt:lpstr>
      <vt:lpstr>Основные методические принципы современного урока</vt:lpstr>
      <vt:lpstr>6 основных этапов урока</vt:lpstr>
      <vt:lpstr>Алгоритм подготовки к уроку</vt:lpstr>
      <vt:lpstr>Сравнение деятельности учителя</vt:lpstr>
      <vt:lpstr>Образовательные технологии</vt:lpstr>
      <vt:lpstr>Презентация PowerPoint</vt:lpstr>
      <vt:lpstr>Алгоритм подготовки к уроку</vt:lpstr>
      <vt:lpstr>6 основных правил технологии продуктивного чтения</vt:lpstr>
      <vt:lpstr>Алгоритм действия учителя по внедрению технологии оценивания учебных успехов</vt:lpstr>
      <vt:lpstr>Педагог обязан непрерывно повышать свой  профессиональный уровень</vt:lpstr>
      <vt:lpstr>Информационные источники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работы учителя-словесника в условиях введения ФГОС второго поколения</dc:title>
  <cp:lastModifiedBy>1</cp:lastModifiedBy>
  <cp:revision>13</cp:revision>
  <dcterms:modified xsi:type="dcterms:W3CDTF">2015-02-28T07:42:41Z</dcterms:modified>
</cp:coreProperties>
</file>